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8"/>
  </p:notesMasterIdLst>
  <p:handoutMasterIdLst>
    <p:handoutMasterId r:id="rId19"/>
  </p:handoutMasterIdLst>
  <p:sldIdLst>
    <p:sldId id="830" r:id="rId7"/>
    <p:sldId id="821" r:id="rId8"/>
    <p:sldId id="832" r:id="rId9"/>
    <p:sldId id="835" r:id="rId10"/>
    <p:sldId id="842" r:id="rId11"/>
    <p:sldId id="843" r:id="rId12"/>
    <p:sldId id="844" r:id="rId13"/>
    <p:sldId id="847" r:id="rId14"/>
    <p:sldId id="848" r:id="rId15"/>
    <p:sldId id="849" r:id="rId16"/>
    <p:sldId id="850" r:id="rId17"/>
  </p:sldIdLst>
  <p:sldSz cx="12192000" cy="6858000"/>
  <p:notesSz cx="6858000" cy="9144000"/>
  <p:embeddedFontLst>
    <p:embeddedFont>
      <p:font typeface="Myriad for Rabobank" panose="020B0604020202020204" charset="0"/>
      <p:regular r:id="rId20"/>
      <p:bold r:id="rId21"/>
      <p:italic r:id="rId22"/>
      <p:boldItalic r:id="rId23"/>
    </p:embeddedFont>
    <p:embeddedFont>
      <p:font typeface="Myriad for Rabobank Bd It" panose="020B0604020202020204" charset="0"/>
      <p:regular r:id="rId24"/>
      <p:bold r:id="rId25"/>
      <p:italic r:id="rId26"/>
      <p:boldItalic r:id="rId27"/>
    </p:embeddedFont>
    <p:embeddedFont>
      <p:font typeface="Myriad for Rabobank It" panose="020B0604020202020204" charset="0"/>
      <p:regular r:id="rId28"/>
      <p:bold r:id="rId29"/>
      <p:italic r:id="rId30"/>
      <p:boldItalic r:id="rId31"/>
    </p:embeddedFont>
    <p:embeddedFont>
      <p:font typeface="Myriad for Rabobank Lt" panose="020B0604020202020204" charset="0"/>
      <p:regular r:id="rId32"/>
      <p:bold r:id="rId33"/>
      <p:italic r:id="rId34"/>
      <p:boldItalic r:id="rId35"/>
    </p:embeddedFont>
    <p:embeddedFont>
      <p:font typeface="Myriad for Rabobank SBd" panose="020B0604020202020204" charset="0"/>
      <p:regular r:id="rId36"/>
      <p:bold r:id="rId37"/>
      <p:italic r:id="rId38"/>
      <p:boldItalic r:id="rId39"/>
    </p:embeddedFont>
    <p:embeddedFont>
      <p:font typeface="Myriad for Rabobank SBd It" panose="020B0604020202020204" charset="0"/>
      <p:regular r:id="rId40"/>
      <p:bold r:id="rId41"/>
      <p:italic r:id="rId42"/>
      <p:boldItalic r:id="rId43"/>
    </p:embeddedFont>
    <p:embeddedFont>
      <p:font typeface="Myriad Pro" panose="020B050303040302020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varScale="1">
        <p:scale>
          <a:sx n="90" d="100"/>
          <a:sy n="90" d="100"/>
        </p:scale>
        <p:origin x="90" y="37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10.fntdata"/><Relationship Id="rId11" Type="http://schemas.openxmlformats.org/officeDocument/2006/relationships/slide" Target="slides/slide5.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font" Target="fonts/font25.fntdata"/><Relationship Id="rId52"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cht Nys" userId="8e187b20a541708e" providerId="LiveId" clId="{4A27F2B9-7F46-4FBC-8156-151BC2D45A35}"/>
    <pc:docChg chg="custSel addSld delSld modSld">
      <pc:chgData name="Brecht Nys" userId="8e187b20a541708e" providerId="LiveId" clId="{4A27F2B9-7F46-4FBC-8156-151BC2D45A35}" dt="2023-04-10T21:14:58.470" v="69" actId="478"/>
      <pc:docMkLst>
        <pc:docMk/>
      </pc:docMkLst>
      <pc:sldChg chg="delSp modSp mod">
        <pc:chgData name="Brecht Nys" userId="8e187b20a541708e" providerId="LiveId" clId="{4A27F2B9-7F46-4FBC-8156-151BC2D45A35}" dt="2023-04-10T21:12:24.976" v="46" actId="1036"/>
        <pc:sldMkLst>
          <pc:docMk/>
          <pc:sldMk cId="3483934314" sldId="821"/>
        </pc:sldMkLst>
        <pc:spChg chg="del">
          <ac:chgData name="Brecht Nys" userId="8e187b20a541708e" providerId="LiveId" clId="{4A27F2B9-7F46-4FBC-8156-151BC2D45A35}" dt="2023-04-10T21:10:49.800" v="0" actId="478"/>
          <ac:spMkLst>
            <pc:docMk/>
            <pc:sldMk cId="3483934314" sldId="821"/>
            <ac:spMk id="3" creationId="{907196DC-5EE3-6096-0D3D-0036808A5DE5}"/>
          </ac:spMkLst>
        </pc:spChg>
        <pc:spChg chg="mod">
          <ac:chgData name="Brecht Nys" userId="8e187b20a541708e" providerId="LiveId" clId="{4A27F2B9-7F46-4FBC-8156-151BC2D45A35}" dt="2023-04-10T21:11:18.429" v="13" actId="554"/>
          <ac:spMkLst>
            <pc:docMk/>
            <pc:sldMk cId="3483934314" sldId="821"/>
            <ac:spMk id="6" creationId="{EA9D07E0-A5C6-86C9-3B2A-69EA97E6B596}"/>
          </ac:spMkLst>
        </pc:spChg>
        <pc:spChg chg="mod">
          <ac:chgData name="Brecht Nys" userId="8e187b20a541708e" providerId="LiveId" clId="{4A27F2B9-7F46-4FBC-8156-151BC2D45A35}" dt="2023-04-10T21:11:18.429" v="13" actId="554"/>
          <ac:spMkLst>
            <pc:docMk/>
            <pc:sldMk cId="3483934314" sldId="821"/>
            <ac:spMk id="7" creationId="{3B86108A-7AF6-C128-3538-E3129D1F76F6}"/>
          </ac:spMkLst>
        </pc:spChg>
        <pc:spChg chg="mod">
          <ac:chgData name="Brecht Nys" userId="8e187b20a541708e" providerId="LiveId" clId="{4A27F2B9-7F46-4FBC-8156-151BC2D45A35}" dt="2023-04-10T21:11:33.518" v="17" actId="12788"/>
          <ac:spMkLst>
            <pc:docMk/>
            <pc:sldMk cId="3483934314" sldId="821"/>
            <ac:spMk id="8" creationId="{7C259A82-2B28-B7A5-116E-6429B8DC1E00}"/>
          </ac:spMkLst>
        </pc:spChg>
        <pc:spChg chg="del">
          <ac:chgData name="Brecht Nys" userId="8e187b20a541708e" providerId="LiveId" clId="{4A27F2B9-7F46-4FBC-8156-151BC2D45A35}" dt="2023-04-10T21:10:49.800" v="0" actId="478"/>
          <ac:spMkLst>
            <pc:docMk/>
            <pc:sldMk cId="3483934314" sldId="821"/>
            <ac:spMk id="9" creationId="{98A78A18-825E-C595-B308-29F28B0C2017}"/>
          </ac:spMkLst>
        </pc:spChg>
        <pc:spChg chg="del">
          <ac:chgData name="Brecht Nys" userId="8e187b20a541708e" providerId="LiveId" clId="{4A27F2B9-7F46-4FBC-8156-151BC2D45A35}" dt="2023-04-10T21:10:49.800" v="0" actId="478"/>
          <ac:spMkLst>
            <pc:docMk/>
            <pc:sldMk cId="3483934314" sldId="821"/>
            <ac:spMk id="10" creationId="{69C24F2A-80FB-A4C8-4845-7634C6D7F389}"/>
          </ac:spMkLst>
        </pc:spChg>
        <pc:spChg chg="mod">
          <ac:chgData name="Brecht Nys" userId="8e187b20a541708e" providerId="LiveId" clId="{4A27F2B9-7F46-4FBC-8156-151BC2D45A35}" dt="2023-04-10T21:12:02.628" v="32" actId="1036"/>
          <ac:spMkLst>
            <pc:docMk/>
            <pc:sldMk cId="3483934314" sldId="821"/>
            <ac:spMk id="14" creationId="{DCB9BDD5-A700-4E32-2871-F20697599D28}"/>
          </ac:spMkLst>
        </pc:spChg>
        <pc:spChg chg="mod">
          <ac:chgData name="Brecht Nys" userId="8e187b20a541708e" providerId="LiveId" clId="{4A27F2B9-7F46-4FBC-8156-151BC2D45A35}" dt="2023-04-10T21:12:02.628" v="32" actId="1036"/>
          <ac:spMkLst>
            <pc:docMk/>
            <pc:sldMk cId="3483934314" sldId="821"/>
            <ac:spMk id="15" creationId="{13B68796-0446-361E-2749-848866C53D7E}"/>
          </ac:spMkLst>
        </pc:spChg>
        <pc:spChg chg="mod">
          <ac:chgData name="Brecht Nys" userId="8e187b20a541708e" providerId="LiveId" clId="{4A27F2B9-7F46-4FBC-8156-151BC2D45A35}" dt="2023-04-10T21:12:02.628" v="32" actId="1036"/>
          <ac:spMkLst>
            <pc:docMk/>
            <pc:sldMk cId="3483934314" sldId="821"/>
            <ac:spMk id="16" creationId="{6636AB43-34F2-5A6F-CCC1-352568226909}"/>
          </ac:spMkLst>
        </pc:spChg>
        <pc:spChg chg="mod">
          <ac:chgData name="Brecht Nys" userId="8e187b20a541708e" providerId="LiveId" clId="{4A27F2B9-7F46-4FBC-8156-151BC2D45A35}" dt="2023-04-10T21:12:24.976" v="46" actId="1036"/>
          <ac:spMkLst>
            <pc:docMk/>
            <pc:sldMk cId="3483934314" sldId="821"/>
            <ac:spMk id="17" creationId="{76FB6254-5555-D084-7C16-D7ED2802050A}"/>
          </ac:spMkLst>
        </pc:spChg>
        <pc:spChg chg="mod">
          <ac:chgData name="Brecht Nys" userId="8e187b20a541708e" providerId="LiveId" clId="{4A27F2B9-7F46-4FBC-8156-151BC2D45A35}" dt="2023-04-10T21:12:24.976" v="46" actId="1036"/>
          <ac:spMkLst>
            <pc:docMk/>
            <pc:sldMk cId="3483934314" sldId="821"/>
            <ac:spMk id="18" creationId="{CE08E418-6377-B2AF-7447-B8BCFA277450}"/>
          </ac:spMkLst>
        </pc:spChg>
        <pc:spChg chg="mod">
          <ac:chgData name="Brecht Nys" userId="8e187b20a541708e" providerId="LiveId" clId="{4A27F2B9-7F46-4FBC-8156-151BC2D45A35}" dt="2023-04-10T21:12:24.976" v="46" actId="1036"/>
          <ac:spMkLst>
            <pc:docMk/>
            <pc:sldMk cId="3483934314" sldId="821"/>
            <ac:spMk id="19" creationId="{4A5C37BD-0855-3F66-8F29-24140BB80B28}"/>
          </ac:spMkLst>
        </pc:spChg>
        <pc:picChg chg="del">
          <ac:chgData name="Brecht Nys" userId="8e187b20a541708e" providerId="LiveId" clId="{4A27F2B9-7F46-4FBC-8156-151BC2D45A35}" dt="2023-04-10T21:10:49.800" v="0" actId="478"/>
          <ac:picMkLst>
            <pc:docMk/>
            <pc:sldMk cId="3483934314" sldId="821"/>
            <ac:picMk id="13" creationId="{E42525A9-8A87-0030-B929-1964E1BE0E1B}"/>
          </ac:picMkLst>
        </pc:picChg>
        <pc:picChg chg="mod">
          <ac:chgData name="Brecht Nys" userId="8e187b20a541708e" providerId="LiveId" clId="{4A27F2B9-7F46-4FBC-8156-151BC2D45A35}" dt="2023-04-10T21:11:25.296" v="15" actId="1076"/>
          <ac:picMkLst>
            <pc:docMk/>
            <pc:sldMk cId="3483934314" sldId="821"/>
            <ac:picMk id="20" creationId="{214981DB-E871-049C-E78A-18094843428C}"/>
          </ac:picMkLst>
        </pc:picChg>
        <pc:picChg chg="mod">
          <ac:chgData name="Brecht Nys" userId="8e187b20a541708e" providerId="LiveId" clId="{4A27F2B9-7F46-4FBC-8156-151BC2D45A35}" dt="2023-04-10T21:11:33.518" v="17" actId="12788"/>
          <ac:picMkLst>
            <pc:docMk/>
            <pc:sldMk cId="3483934314" sldId="821"/>
            <ac:picMk id="21" creationId="{A91BB158-B157-4A2E-4E1A-8F9EDC314196}"/>
          </ac:picMkLst>
        </pc:picChg>
        <pc:picChg chg="mod">
          <ac:chgData name="Brecht Nys" userId="8e187b20a541708e" providerId="LiveId" clId="{4A27F2B9-7F46-4FBC-8156-151BC2D45A35}" dt="2023-04-10T21:11:23.665" v="14" actId="1076"/>
          <ac:picMkLst>
            <pc:docMk/>
            <pc:sldMk cId="3483934314" sldId="821"/>
            <ac:picMk id="24" creationId="{97CFDB34-EFE0-9925-FA6A-D553E5A0816B}"/>
          </ac:picMkLst>
        </pc:picChg>
      </pc:sldChg>
      <pc:sldChg chg="del">
        <pc:chgData name="Brecht Nys" userId="8e187b20a541708e" providerId="LiveId" clId="{4A27F2B9-7F46-4FBC-8156-151BC2D45A35}" dt="2023-04-10T21:12:31.176" v="47" actId="47"/>
        <pc:sldMkLst>
          <pc:docMk/>
          <pc:sldMk cId="3028581465" sldId="831"/>
        </pc:sldMkLst>
      </pc:sldChg>
      <pc:sldChg chg="modSp mod">
        <pc:chgData name="Brecht Nys" userId="8e187b20a541708e" providerId="LiveId" clId="{4A27F2B9-7F46-4FBC-8156-151BC2D45A35}" dt="2023-04-10T21:12:47.708" v="49" actId="14861"/>
        <pc:sldMkLst>
          <pc:docMk/>
          <pc:sldMk cId="1694013409" sldId="847"/>
        </pc:sldMkLst>
        <pc:picChg chg="mod">
          <ac:chgData name="Brecht Nys" userId="8e187b20a541708e" providerId="LiveId" clId="{4A27F2B9-7F46-4FBC-8156-151BC2D45A35}" dt="2023-04-10T21:12:47.708" v="49" actId="14861"/>
          <ac:picMkLst>
            <pc:docMk/>
            <pc:sldMk cId="1694013409" sldId="847"/>
            <ac:picMk id="11" creationId="{D9B0935E-908E-DF2E-95EE-5BCAC3FB876C}"/>
          </ac:picMkLst>
        </pc:picChg>
      </pc:sldChg>
      <pc:sldChg chg="addSp delSp modSp new mod modClrScheme chgLayout">
        <pc:chgData name="Brecht Nys" userId="8e187b20a541708e" providerId="LiveId" clId="{4A27F2B9-7F46-4FBC-8156-151BC2D45A35}" dt="2023-04-10T21:14:58.470" v="69" actId="478"/>
        <pc:sldMkLst>
          <pc:docMk/>
          <pc:sldMk cId="500926383" sldId="850"/>
        </pc:sldMkLst>
        <pc:spChg chg="del">
          <ac:chgData name="Brecht Nys" userId="8e187b20a541708e" providerId="LiveId" clId="{4A27F2B9-7F46-4FBC-8156-151BC2D45A35}" dt="2023-04-10T21:13:33.410" v="51" actId="700"/>
          <ac:spMkLst>
            <pc:docMk/>
            <pc:sldMk cId="500926383" sldId="850"/>
            <ac:spMk id="2" creationId="{A745D157-ED65-286F-1961-C1B4CFA2037F}"/>
          </ac:spMkLst>
        </pc:spChg>
        <pc:spChg chg="del mod ord">
          <ac:chgData name="Brecht Nys" userId="8e187b20a541708e" providerId="LiveId" clId="{4A27F2B9-7F46-4FBC-8156-151BC2D45A35}" dt="2023-04-10T21:14:58.470" v="69" actId="478"/>
          <ac:spMkLst>
            <pc:docMk/>
            <pc:sldMk cId="500926383" sldId="850"/>
            <ac:spMk id="3" creationId="{2FD52C9E-E428-9C98-EC64-7CAE5F82DFDD}"/>
          </ac:spMkLst>
        </pc:spChg>
        <pc:spChg chg="add mod ord">
          <ac:chgData name="Brecht Nys" userId="8e187b20a541708e" providerId="LiveId" clId="{4A27F2B9-7F46-4FBC-8156-151BC2D45A35}" dt="2023-04-10T21:14:52.543" v="68" actId="20577"/>
          <ac:spMkLst>
            <pc:docMk/>
            <pc:sldMk cId="500926383" sldId="850"/>
            <ac:spMk id="4" creationId="{D80AFC61-98A0-DE7F-A4F2-BD3E70CFDDE2}"/>
          </ac:spMkLst>
        </pc:spChg>
        <pc:spChg chg="add del mod ord">
          <ac:chgData name="Brecht Nys" userId="8e187b20a541708e" providerId="LiveId" clId="{4A27F2B9-7F46-4FBC-8156-151BC2D45A35}" dt="2023-04-10T21:13:40.679" v="54" actId="478"/>
          <ac:spMkLst>
            <pc:docMk/>
            <pc:sldMk cId="500926383" sldId="850"/>
            <ac:spMk id="5" creationId="{B7959B58-C4A6-932F-63F7-99D2A39CF149}"/>
          </ac:spMkLst>
        </pc:spChg>
        <pc:spChg chg="add del mod ord">
          <ac:chgData name="Brecht Nys" userId="8e187b20a541708e" providerId="LiveId" clId="{4A27F2B9-7F46-4FBC-8156-151BC2D45A35}" dt="2023-04-10T21:13:37.416" v="52" actId="478"/>
          <ac:spMkLst>
            <pc:docMk/>
            <pc:sldMk cId="500926383" sldId="850"/>
            <ac:spMk id="6" creationId="{8BF09E18-0A30-EA1C-3742-06D22133B09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4/10/2023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10/04/2023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10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4/10/2023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10.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3.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6.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8.xml"/><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826836"/>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Kevin Guillemette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6771939"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302892"/>
            <a:ext cx="4463897" cy="1400383"/>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also performed a line graph to analyse the relationship between Air pollution and Covid19</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Based on the line graph, air pollution doesn’t have a significant effect on Covid case rates..</a:t>
            </a:r>
          </a:p>
          <a:p>
            <a:pPr marL="742950" lvl="1" indent="-285750">
              <a:spcBef>
                <a:spcPts val="600"/>
              </a:spcBef>
              <a:buFont typeface="Arial" panose="020B0604020202020204" pitchFamily="34" charset="0"/>
              <a:buChar char="•"/>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A135795-44C9-7550-8F08-311A3237E056}"/>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4" name="Picture 3" descr="Chart, line chart&#10;&#10;Description automatically generated">
            <a:extLst>
              <a:ext uri="{FF2B5EF4-FFF2-40B4-BE49-F238E27FC236}">
                <a16:creationId xmlns:a16="http://schemas.microsoft.com/office/drawing/2014/main" id="{D88B4A03-D57D-B538-8E2D-3F72E4978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483" y="2069202"/>
            <a:ext cx="5852172" cy="4389129"/>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87866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0AFC61-98A0-DE7F-A4F2-BD3E70CFDDE2}"/>
              </a:ext>
            </a:extLst>
          </p:cNvPr>
          <p:cNvSpPr>
            <a:spLocks noGrp="1"/>
          </p:cNvSpPr>
          <p:nvPr>
            <p:ph type="body" sz="quarter" idx="17"/>
          </p:nvPr>
        </p:nvSpPr>
        <p:spPr/>
        <p:txBody>
          <a:bodyPr/>
          <a:lstStyle/>
          <a:p>
            <a:r>
              <a:rPr lang="en-GB" dirty="0"/>
              <a:t>Any questions?</a:t>
            </a:r>
          </a:p>
        </p:txBody>
      </p:sp>
    </p:spTree>
    <p:extLst>
      <p:ext uri="{BB962C8B-B14F-4D97-AF65-F5344CB8AC3E}">
        <p14:creationId xmlns:p14="http://schemas.microsoft.com/office/powerpoint/2010/main" val="50092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6" name="Rectangle 5">
            <a:extLst>
              <a:ext uri="{FF2B5EF4-FFF2-40B4-BE49-F238E27FC236}">
                <a16:creationId xmlns:a16="http://schemas.microsoft.com/office/drawing/2014/main" id="{EA9D07E0-A5C6-86C9-3B2A-69EA97E6B596}"/>
              </a:ext>
            </a:extLst>
          </p:cNvPr>
          <p:cNvSpPr/>
          <p:nvPr/>
        </p:nvSpPr>
        <p:spPr>
          <a:xfrm>
            <a:off x="1447471"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4608022"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7768574" y="1743740"/>
            <a:ext cx="2739249"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DCB9BDD5-A700-4E32-2871-F20697599D28}"/>
              </a:ext>
            </a:extLst>
          </p:cNvPr>
          <p:cNvSpPr txBox="1"/>
          <p:nvPr/>
        </p:nvSpPr>
        <p:spPr>
          <a:xfrm>
            <a:off x="1447472" y="3249092"/>
            <a:ext cx="2739247"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4608021" y="3249092"/>
            <a:ext cx="27392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7768573" y="3249092"/>
            <a:ext cx="2739248"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1447471" y="4162815"/>
            <a:ext cx="2739246"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4608018" y="4162815"/>
            <a:ext cx="2739249"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7768565" y="4162815"/>
            <a:ext cx="2739256"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a:stretch/>
        </p:blipFill>
        <p:spPr>
          <a:xfrm>
            <a:off x="5594594" y="202546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2"/>
            </p:custDataLst>
          </p:nvPr>
        </p:nvPicPr>
        <p:blipFill rotWithShape="1">
          <a:blip r:embed="rId5">
            <a:extLst>
              <a:ext uri="{28A0092B-C50C-407E-A947-70E740481C1C}">
                <a14:useLocalDpi xmlns:a14="http://schemas.microsoft.com/office/drawing/2010/main" val="0"/>
              </a:ext>
            </a:extLst>
          </a:blip>
          <a:srcRect/>
          <a:stretch/>
        </p:blipFill>
        <p:spPr>
          <a:xfrm>
            <a:off x="8754730" y="2025467"/>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6"/>
          <a:stretch>
            <a:fillRect/>
          </a:stretch>
        </p:blipFill>
        <p:spPr>
          <a:xfrm>
            <a:off x="2359682" y="2025468"/>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680488" y="420399"/>
            <a:ext cx="914825" cy="971359"/>
          </a:xfrm>
          <a:prstGeom prst="rect">
            <a:avLst/>
          </a:prstGeom>
        </p:spPr>
      </p:pic>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
        <p:nvSpPr>
          <p:cNvPr id="7" name="TextBox 6">
            <a:extLst>
              <a:ext uri="{FF2B5EF4-FFF2-40B4-BE49-F238E27FC236}">
                <a16:creationId xmlns:a16="http://schemas.microsoft.com/office/drawing/2014/main" id="{B3B568C5-3AD6-87C8-97FE-BC4297924F8A}"/>
              </a:ext>
            </a:extLst>
          </p:cNvPr>
          <p:cNvSpPr txBox="1"/>
          <p:nvPr/>
        </p:nvSpPr>
        <p:spPr>
          <a:xfrm>
            <a:off x="851789" y="1866957"/>
            <a:ext cx="10021187" cy="3677930"/>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171450" indent="-1714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COVID-19 cases and vaccination rate for 236 countries from Feb-2020 until Feb-2023;</a:t>
            </a:r>
          </a:p>
          <a:p>
            <a:pPr marL="171450" indent="-1714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Country name mapped to continent using RESTCOUNTRY API</a:t>
            </a:r>
          </a:p>
          <a:p>
            <a:pPr>
              <a:spcBef>
                <a:spcPts val="600"/>
              </a:spcBef>
            </a:pPr>
            <a:endParaRPr lang="en-GB" sz="1200" b="1"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Process</a:t>
            </a:r>
          </a:p>
          <a:p>
            <a:pPr marL="285750" indent="-285750">
              <a:spcBef>
                <a:spcPts val="600"/>
              </a:spcBef>
              <a:buFont typeface="+mj-lt"/>
              <a:buAutoNum type="arabicPeriod"/>
            </a:pPr>
            <a:r>
              <a:rPr lang="en-GB" sz="1200" dirty="0">
                <a:solidFill>
                  <a:schemeClr val="tx2"/>
                </a:solidFill>
                <a:latin typeface="Arial" panose="020B0604020202020204" pitchFamily="34" charset="0"/>
                <a:cs typeface="Arial" panose="020B0604020202020204" pitchFamily="34" charset="0"/>
              </a:rPr>
              <a:t>Define variables:</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Reproduction rate (“RR”)</a:t>
            </a:r>
            <a:r>
              <a:rPr lang="en-GB" sz="1200" dirty="0">
                <a:solidFill>
                  <a:schemeClr val="tx2"/>
                </a:solidFill>
                <a:latin typeface="Arial" panose="020B0604020202020204" pitchFamily="34" charset="0"/>
                <a:cs typeface="Arial" panose="020B0604020202020204" pitchFamily="34" charset="0"/>
              </a:rPr>
              <a:t>: the average number of people that one infected person will pass the disease 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Vaccination rate (“VR”)</a:t>
            </a:r>
            <a:r>
              <a:rPr lang="en-GB" sz="1200" dirty="0">
                <a:solidFill>
                  <a:schemeClr val="tx2"/>
                </a:solidFill>
                <a:latin typeface="Arial" panose="020B0604020202020204" pitchFamily="34" charset="0"/>
                <a:cs typeface="Arial" panose="020B0604020202020204" pitchFamily="34" charset="0"/>
              </a:rPr>
              <a:t>: proportion of country population that has received at least one vaccination;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Fully vaccinated rate (“FVR”)</a:t>
            </a:r>
            <a:r>
              <a:rPr lang="en-GB" sz="1200" dirty="0">
                <a:solidFill>
                  <a:schemeClr val="tx2"/>
                </a:solidFill>
                <a:latin typeface="Arial" panose="020B0604020202020204" pitchFamily="34" charset="0"/>
                <a:cs typeface="Arial" panose="020B0604020202020204" pitchFamily="34" charset="0"/>
              </a:rPr>
              <a:t>: proportion of country population that has received both vaccination;</a:t>
            </a:r>
          </a:p>
          <a:p>
            <a:pPr marL="742950" lvl="1" indent="-285750">
              <a:spcBef>
                <a:spcPts val="600"/>
              </a:spcBef>
              <a:buFont typeface="Arial" panose="020B0604020202020204" pitchFamily="34" charset="0"/>
              <a:buChar char="•"/>
            </a:pPr>
            <a:r>
              <a:rPr lang="en-GB" sz="1200" u="sng" dirty="0">
                <a:solidFill>
                  <a:schemeClr val="tx2"/>
                </a:solidFill>
                <a:latin typeface="Arial" panose="020B0604020202020204" pitchFamily="34" charset="0"/>
                <a:cs typeface="Arial" panose="020B0604020202020204" pitchFamily="34" charset="0"/>
              </a:rPr>
              <a:t>Death rate (“DR”)</a:t>
            </a:r>
            <a:r>
              <a:rPr lang="en-GB" sz="1200" dirty="0">
                <a:solidFill>
                  <a:schemeClr val="tx2"/>
                </a:solidFill>
                <a:latin typeface="Arial" panose="020B0604020202020204" pitchFamily="34" charset="0"/>
                <a:cs typeface="Arial" panose="020B0604020202020204" pitchFamily="34" charset="0"/>
              </a:rPr>
              <a:t>: proportion of infected people that died.</a:t>
            </a:r>
          </a:p>
          <a:p>
            <a:pPr marL="285750" indent="-285750">
              <a:spcBef>
                <a:spcPts val="600"/>
              </a:spcBef>
              <a:buFont typeface="+mj-lt"/>
              <a:buAutoNum type="arabicPeriod"/>
            </a:pPr>
            <a:r>
              <a:rPr lang="en-GB" sz="1200" dirty="0">
                <a:solidFill>
                  <a:schemeClr val="tx2"/>
                </a:solidFill>
                <a:latin typeface="Arial" panose="020B0604020202020204" pitchFamily="34" charset="0"/>
                <a:cs typeface="Arial" panose="020B0604020202020204" pitchFamily="34" charset="0"/>
              </a:rPr>
              <a:t>Analysis:</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1: Influence of vaccination rate on reproduction rate and death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2: Visible differences between high or low levels of vaccination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Part 3: Regional discrepancies between Europe, Asia and Americas.</a:t>
            </a:r>
          </a:p>
        </p:txBody>
      </p:sp>
    </p:spTree>
    <p:extLst>
      <p:ext uri="{BB962C8B-B14F-4D97-AF65-F5344CB8AC3E}">
        <p14:creationId xmlns:p14="http://schemas.microsoft.com/office/powerpoint/2010/main" val="157358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1: Influence of vaccination rate on reproduction rate and death rate</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4262705"/>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performed a linear regression analysis to investigate the relationship between: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Reproduction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Reproduction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found no significant association;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slope of the regression line was 0.0003 (0.0005 for FVR);</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R-value was only 2.5% (5.1% for FVR), indicating a weak correlation.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and Death rate:</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observed a moderate to low association;</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slope of the regression line was -0.016 (-0.0178 for FVR), suggesting that higher vaccination rates were associated with lower death rates. </a:t>
            </a:r>
          </a:p>
          <a:p>
            <a:pPr marL="742950" lvl="1"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 R-value was -32.4% (-35.9% for FVR), indicating a negative correlation.</a:t>
            </a:r>
          </a:p>
        </p:txBody>
      </p:sp>
      <p:pic>
        <p:nvPicPr>
          <p:cNvPr id="27" name="Picture 26" descr="Chart, scatter chart&#10;&#10;Description automatically generated">
            <a:extLst>
              <a:ext uri="{FF2B5EF4-FFF2-40B4-BE49-F238E27FC236}">
                <a16:creationId xmlns:a16="http://schemas.microsoft.com/office/drawing/2014/main" id="{270F0EA4-3F73-4084-07DC-52AC3FE88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124925"/>
            <a:ext cx="3135870" cy="3135870"/>
          </a:xfrm>
          <a:prstGeom prst="rect">
            <a:avLst/>
          </a:prstGeom>
          <a:ln>
            <a:solidFill>
              <a:schemeClr val="tx1"/>
            </a:solidFill>
          </a:ln>
          <a:effectLst>
            <a:outerShdw blurRad="50800" dist="38100" dir="2700000" algn="tl" rotWithShape="0">
              <a:prstClr val="black">
                <a:alpha val="40000"/>
              </a:prstClr>
            </a:outerShdw>
          </a:effectLst>
        </p:spPr>
      </p:pic>
      <p:pic>
        <p:nvPicPr>
          <p:cNvPr id="29" name="Picture 28" descr="Diagram&#10;&#10;Description automatically generated">
            <a:extLst>
              <a:ext uri="{FF2B5EF4-FFF2-40B4-BE49-F238E27FC236}">
                <a16:creationId xmlns:a16="http://schemas.microsoft.com/office/drawing/2014/main" id="{7AD1E20A-579D-FE0F-F054-3FBFA0AB1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686" y="2124926"/>
            <a:ext cx="3135870" cy="3135870"/>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Tree>
    <p:extLst>
      <p:ext uri="{BB962C8B-B14F-4D97-AF65-F5344CB8AC3E}">
        <p14:creationId xmlns:p14="http://schemas.microsoft.com/office/powerpoint/2010/main" val="225243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2: Visible differences between high or low levels of vaccination rate</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1985159"/>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investigated whether there were discernible differences in either Reproduction- or Death rates between high and low levels of Vaccination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found no significant contrast between the level of Vaccination rate and either the Reproduction Rate or the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Therefore, we conclude that level of Vaccination rate alone is not sufficient to predict changes in outcome.</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9C4CA-23D4-C18C-537D-0D0BE9386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661" y="2514242"/>
            <a:ext cx="3345357" cy="2509021"/>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descr="Calendar&#10;&#10;Description automatically generated">
            <a:extLst>
              <a:ext uri="{FF2B5EF4-FFF2-40B4-BE49-F238E27FC236}">
                <a16:creationId xmlns:a16="http://schemas.microsoft.com/office/drawing/2014/main" id="{A662AE66-F228-1749-2E65-A22F0EBE66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097" y="2514242"/>
            <a:ext cx="3345357" cy="250902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62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Part 3: Regional discrepancies between Europe, Asia and Americas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46023" y="2124925"/>
            <a:ext cx="4463897" cy="3801041"/>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We performed a linear regression analyses separately for each continent to explore the relationship between Vaccination rate and Death rate;</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Asia, we found a negative slope of -0.012 and an R-value of -27.6%, indicating a moderate negative correlation between 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Europe, we observed a steeper negative slope of -0.018 and a stronger negative correlation with an R-value of -56.4%.</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In the Americas, we found a similar negative slope of -0.019 and an R-value of -27.8%, indicating a moderate negative correlation between Vaccination rate and Death rate; </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Therefore, we conclude that there are some regional disparities in the strength of the association between Vaccination rate and Death rate, with Europe showing the strongest negative correlation.</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pic>
        <p:nvPicPr>
          <p:cNvPr id="7" name="Picture 6" descr="Graphical user interface, diagram, application&#10;&#10;Description automatically generated">
            <a:extLst>
              <a:ext uri="{FF2B5EF4-FFF2-40B4-BE49-F238E27FC236}">
                <a16:creationId xmlns:a16="http://schemas.microsoft.com/office/drawing/2014/main" id="{4B2409D5-D7EF-4450-D625-F20DC7AFD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755937"/>
            <a:ext cx="2455525" cy="2455525"/>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descr="Chart&#10;&#10;Description automatically generated">
            <a:extLst>
              <a:ext uri="{FF2B5EF4-FFF2-40B4-BE49-F238E27FC236}">
                <a16:creationId xmlns:a16="http://schemas.microsoft.com/office/drawing/2014/main" id="{A9C74C69-B9AC-070D-61F5-6687069893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526" y="2836976"/>
            <a:ext cx="2504879" cy="2504879"/>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descr="Graphical user interface&#10;&#10;Description automatically generated">
            <a:extLst>
              <a:ext uri="{FF2B5EF4-FFF2-40B4-BE49-F238E27FC236}">
                <a16:creationId xmlns:a16="http://schemas.microsoft.com/office/drawing/2014/main" id="{4D69FC93-B6C7-4AD4-330A-707C2231F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2806" y="3967369"/>
            <a:ext cx="2529929" cy="252992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7059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15" name="TextBox 14">
            <a:extLst>
              <a:ext uri="{FF2B5EF4-FFF2-40B4-BE49-F238E27FC236}">
                <a16:creationId xmlns:a16="http://schemas.microsoft.com/office/drawing/2014/main" id="{0DA67B25-C0A7-A65F-FFB5-1C134EFC4A48}"/>
              </a:ext>
            </a:extLst>
          </p:cNvPr>
          <p:cNvSpPr txBox="1"/>
          <p:nvPr/>
        </p:nvSpPr>
        <p:spPr>
          <a:xfrm>
            <a:off x="742021" y="2068976"/>
            <a:ext cx="5892695" cy="3370153"/>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Variables: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Pollution Rank by Country: Rank of  world most polluted countries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Confirmed Covid Rate: Covid cases divide by country population.</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Death Rate: Total number of  Covid death cases in each country divided by total confirmed Covid cases.</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Recovered Rate: Total number of Covid recovered cases in each country divided by total confirmed Covid Cases in each Country.</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a:p>
            <a:pPr>
              <a:spcBef>
                <a:spcPts val="600"/>
              </a:spcBef>
            </a:pPr>
            <a:r>
              <a:rPr lang="en-GB" sz="1200" b="1" dirty="0">
                <a:solidFill>
                  <a:schemeClr val="tx2"/>
                </a:solidFill>
                <a:latin typeface="Arial" panose="020B0604020202020204" pitchFamily="34" charset="0"/>
                <a:cs typeface="Arial" panose="020B0604020202020204" pitchFamily="34" charset="0"/>
              </a:rPr>
              <a:t>Dataset:</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Rank of  world most polluted countries based on pollution rate from 2018 to 2021</a:t>
            </a:r>
          </a:p>
          <a:p>
            <a:pPr marL="285750" indent="-285750">
              <a:spcBef>
                <a:spcPts val="600"/>
              </a:spcBef>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Latest covid data set: accumulated data on all covid cases worldwide (from 2019-2021).</a:t>
            </a:r>
          </a:p>
          <a:p>
            <a:pPr>
              <a:spcBef>
                <a:spcPts val="600"/>
              </a:spcBef>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5A3275A-BA07-BA25-93B5-BF9B70319BF0}"/>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11" name="Picture 10" descr="A picture containing nature&#10;&#10;Description automatically generated">
            <a:extLst>
              <a:ext uri="{FF2B5EF4-FFF2-40B4-BE49-F238E27FC236}">
                <a16:creationId xmlns:a16="http://schemas.microsoft.com/office/drawing/2014/main" id="{D9B0935E-908E-DF2E-95EE-5BCAC3FB8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738" y="2205511"/>
            <a:ext cx="4822003" cy="3285856"/>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401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6771939"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sp>
        <p:nvSpPr>
          <p:cNvPr id="3" name="Rectangle 2">
            <a:extLst>
              <a:ext uri="{FF2B5EF4-FFF2-40B4-BE49-F238E27FC236}">
                <a16:creationId xmlns:a16="http://schemas.microsoft.com/office/drawing/2014/main" id="{F8DE80A3-CBC1-B61B-DF0B-A9CB537D6AE8}"/>
              </a:ext>
            </a:extLst>
          </p:cNvPr>
          <p:cNvSpPr/>
          <p:nvPr/>
        </p:nvSpPr>
        <p:spPr>
          <a:xfrm>
            <a:off x="7563944" y="0"/>
            <a:ext cx="4628056" cy="6858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0DA67B25-C0A7-A65F-FFB5-1C134EFC4A48}"/>
              </a:ext>
            </a:extLst>
          </p:cNvPr>
          <p:cNvSpPr txBox="1"/>
          <p:nvPr/>
        </p:nvSpPr>
        <p:spPr>
          <a:xfrm>
            <a:off x="7631757" y="1866957"/>
            <a:ext cx="4463897" cy="4793620"/>
          </a:xfrm>
          <a:prstGeom prst="rect">
            <a:avLst/>
          </a:prstGeom>
          <a:noFill/>
        </p:spPr>
        <p:txBody>
          <a:bodyPr wrap="square" rtlCol="0">
            <a:spAutoFit/>
          </a:bodyPr>
          <a:lstStyle/>
          <a:p>
            <a:pPr>
              <a:spcBef>
                <a:spcPts val="600"/>
              </a:spcBef>
            </a:pPr>
            <a:r>
              <a:rPr lang="en-GB" sz="1200" b="1" dirty="0">
                <a:solidFill>
                  <a:schemeClr val="tx2"/>
                </a:solidFill>
                <a:latin typeface="Arial" panose="020B0604020202020204" pitchFamily="34" charset="0"/>
                <a:cs typeface="Arial" panose="020B0604020202020204" pitchFamily="34" charset="0"/>
              </a:rPr>
              <a:t>Outcome</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We performed a linear regression analyses separately for Air pollution ranks vs. confirmed Covid-19 rate; Covid19 death rates; and covid 19 recovery rates:</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Confirmed Covid 19 Case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 weak negative correlation between the confirmed COVID-19 case rate and pollution rank. The R-value is negative (-0.130), the slope is (-0.0021127).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lower confirmed COVID-19 case rates. </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Covid 19 Death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 weak positive correlation between COVID-19 death rate and pollution rank, as the R-value is positive (0.266), the slope is (0.02729755).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higher COVID-19 death rates.</a:t>
            </a:r>
          </a:p>
          <a:p>
            <a:pPr marL="285750"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Air Pollution Rank vs. Covid 19 Recovered Rate:</a:t>
            </a:r>
          </a:p>
          <a:p>
            <a:pPr marL="742950" lvl="1" indent="-285750">
              <a:spcBef>
                <a:spcPts val="600"/>
              </a:spcBef>
              <a:buFont typeface="Arial" panose="020B0604020202020204" pitchFamily="34" charset="0"/>
              <a:buChar char="•"/>
            </a:pPr>
            <a:r>
              <a:rPr lang="en-GB" sz="1150" dirty="0">
                <a:solidFill>
                  <a:schemeClr val="tx2"/>
                </a:solidFill>
                <a:latin typeface="Arial" panose="020B0604020202020204" pitchFamily="34" charset="0"/>
                <a:cs typeface="Arial" panose="020B0604020202020204" pitchFamily="34" charset="0"/>
              </a:rPr>
              <a:t>there is also a weak negative correlation between COVID-19 recovery rate and pollution rank, as the R-value is negative (-0.086), the slope is (-0.06869839). </a:t>
            </a:r>
            <a:r>
              <a:rPr lang="en-GB" sz="1150" b="1" dirty="0">
                <a:solidFill>
                  <a:schemeClr val="tx2"/>
                </a:solidFill>
                <a:latin typeface="Arial" panose="020B0604020202020204" pitchFamily="34" charset="0"/>
                <a:cs typeface="Arial" panose="020B0604020202020204" pitchFamily="34" charset="0"/>
              </a:rPr>
              <a:t>It means that higher pollution ranks are associated with slightly lower COVID-19 recovery rates.</a:t>
            </a:r>
          </a:p>
          <a:p>
            <a:pPr marL="742950" lvl="1" indent="-285750">
              <a:spcBef>
                <a:spcPts val="600"/>
              </a:spcBef>
              <a:buFont typeface="Arial" panose="020B0604020202020204" pitchFamily="34" charset="0"/>
              <a:buChar char="•"/>
            </a:pPr>
            <a:endParaRPr lang="en-GB" sz="1200"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A135795-44C9-7550-8F08-311A3237E056}"/>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565919" y="383895"/>
            <a:ext cx="766937" cy="842477"/>
          </a:xfrm>
          <a:prstGeom prst="rect">
            <a:avLst/>
          </a:prstGeom>
        </p:spPr>
      </p:pic>
      <p:pic>
        <p:nvPicPr>
          <p:cNvPr id="6" name="Picture 5" descr="Chart, scatter chart&#10;&#10;Description automatically generated">
            <a:extLst>
              <a:ext uri="{FF2B5EF4-FFF2-40B4-BE49-F238E27FC236}">
                <a16:creationId xmlns:a16="http://schemas.microsoft.com/office/drawing/2014/main" id="{DA091123-5316-C7EF-8FFD-D5B143BF0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21" y="1866957"/>
            <a:ext cx="2378442" cy="1846843"/>
          </a:xfrm>
          <a:prstGeom prst="rect">
            <a:avLst/>
          </a:prstGeom>
          <a:ln>
            <a:solidFill>
              <a:schemeClr val="tx2"/>
            </a:solidFill>
          </a:ln>
          <a:effectLst>
            <a:outerShdw blurRad="50800" dist="38100" dir="2700000" algn="tl" rotWithShape="0">
              <a:prstClr val="black">
                <a:alpha val="40000"/>
              </a:prstClr>
            </a:outerShdw>
          </a:effectLst>
        </p:spPr>
      </p:pic>
      <p:pic>
        <p:nvPicPr>
          <p:cNvPr id="7" name="Picture 6" descr="Chart, scatter chart&#10;&#10;Description automatically generated">
            <a:extLst>
              <a:ext uri="{FF2B5EF4-FFF2-40B4-BE49-F238E27FC236}">
                <a16:creationId xmlns:a16="http://schemas.microsoft.com/office/drawing/2014/main" id="{24409E01-BBA4-772E-037A-4617F9533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8273" y="4574148"/>
            <a:ext cx="2435453" cy="1846843"/>
          </a:xfrm>
          <a:prstGeom prst="rect">
            <a:avLst/>
          </a:prstGeom>
          <a:ln>
            <a:solidFill>
              <a:schemeClr val="tx2"/>
            </a:solidFill>
          </a:ln>
          <a:effectLst>
            <a:outerShdw blurRad="50800" dist="38100" dir="2700000" algn="tl" rotWithShape="0">
              <a:prstClr val="black">
                <a:alpha val="40000"/>
              </a:prstClr>
            </a:outerShdw>
          </a:effectLst>
        </p:spPr>
      </p:pic>
      <p:pic>
        <p:nvPicPr>
          <p:cNvPr id="8" name="Picture 7" descr="Chart, scatter chart&#10;&#10;Description automatically generated">
            <a:extLst>
              <a:ext uri="{FF2B5EF4-FFF2-40B4-BE49-F238E27FC236}">
                <a16:creationId xmlns:a16="http://schemas.microsoft.com/office/drawing/2014/main" id="{AA756D08-239D-61E2-4920-146D1D88B9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7454" y="3220552"/>
            <a:ext cx="2321429" cy="1846843"/>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01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10.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8.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9.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2.xml><?xml version="1.0" encoding="utf-8"?>
<TemplafyFormConfiguration><![CDATA[{"formFields":[],"formDataEntries":[]}]]></TemplafyFormConfiguration>
</file>

<file path=customXml/item3.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4.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customXml/itemProps2.xml><?xml version="1.0" encoding="utf-8"?>
<ds:datastoreItem xmlns:ds="http://schemas.openxmlformats.org/officeDocument/2006/customXml" ds:itemID="{6DF3E12A-6C1E-4E88-8400-118A6A2BB65F}">
  <ds:schemaRefs/>
</ds:datastoreItem>
</file>

<file path=customXml/itemProps3.xml><?xml version="1.0" encoding="utf-8"?>
<ds:datastoreItem xmlns:ds="http://schemas.openxmlformats.org/officeDocument/2006/customXml" ds:itemID="{C9B96071-12D7-45F2-BE4E-8DF39564C746}">
  <ds:schemaRefs/>
</ds:datastoreItem>
</file>

<file path=customXml/itemProps4.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315C6B6F-3F60-4A48-A01A-A17079FA84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10410</TotalTime>
  <Words>1040</Words>
  <Application>Microsoft Office PowerPoint</Application>
  <PresentationFormat>Widescreen</PresentationFormat>
  <Paragraphs>83</Paragraphs>
  <Slides>11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Myriad for Rabobank It</vt:lpstr>
      <vt:lpstr>Myriad for Rabobank Bd It</vt:lpstr>
      <vt:lpstr>Myriad for Rabobank SBd It</vt:lpstr>
      <vt:lpstr>Myriad Pro</vt:lpstr>
      <vt:lpstr>Myriad for Rabobank SBd</vt:lpstr>
      <vt:lpstr>Myriad for Rabobank</vt:lpstr>
      <vt:lpstr>Myriad for Rabobank Lt</vt:lpstr>
      <vt:lpstr>Arial</vt:lpstr>
      <vt:lpstr>Rabobank (2021)</vt:lpstr>
      <vt:lpstr>The influence of various factors on the spread of COVID-19</vt:lpstr>
      <vt:lpstr>The factors that we have considered…</vt:lpstr>
      <vt:lpstr>Factor: Government Response </vt:lpstr>
      <vt:lpstr>Factor: Vaccination Rate  </vt:lpstr>
      <vt:lpstr>Factor: Vaccination Rate  </vt:lpstr>
      <vt:lpstr>Factor: Vaccination Rate  </vt:lpstr>
      <vt:lpstr>Factor: Vaccination Rate  </vt:lpstr>
      <vt:lpstr>Factor: Air Quality  </vt:lpstr>
      <vt:lpstr>Factor: Air Quality  </vt:lpstr>
      <vt:lpstr>Factor: Air Quality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Brecht Nys</cp:lastModifiedBy>
  <cp:revision>333</cp:revision>
  <cp:lastPrinted>2021-12-19T14:36:36Z</cp:lastPrinted>
  <dcterms:created xsi:type="dcterms:W3CDTF">2021-12-16T08:31:56Z</dcterms:created>
  <dcterms:modified xsi:type="dcterms:W3CDTF">2023-04-10T21:14:59Z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